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</p:sldMasterIdLst>
  <p:notesMasterIdLst>
    <p:notesMasterId r:id="rId16"/>
  </p:notesMasterIdLst>
  <p:handoutMasterIdLst>
    <p:handoutMasterId r:id="rId17"/>
  </p:handoutMasterIdLst>
  <p:sldIdLst>
    <p:sldId id="256" r:id="rId3"/>
    <p:sldId id="296" r:id="rId4"/>
    <p:sldId id="257" r:id="rId5"/>
    <p:sldId id="301" r:id="rId6"/>
    <p:sldId id="307" r:id="rId7"/>
    <p:sldId id="297" r:id="rId8"/>
    <p:sldId id="302" r:id="rId9"/>
    <p:sldId id="298" r:id="rId10"/>
    <p:sldId id="308" r:id="rId11"/>
    <p:sldId id="303" r:id="rId12"/>
    <p:sldId id="299" r:id="rId13"/>
    <p:sldId id="304" r:id="rId14"/>
    <p:sldId id="306" r:id="rId1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78769E4-2C79-4C99-A394-267D0D436BA2}">
          <p14:sldIdLst>
            <p14:sldId id="256"/>
            <p14:sldId id="296"/>
            <p14:sldId id="257"/>
            <p14:sldId id="301"/>
            <p14:sldId id="307"/>
            <p14:sldId id="297"/>
            <p14:sldId id="302"/>
            <p14:sldId id="298"/>
            <p14:sldId id="308"/>
            <p14:sldId id="303"/>
            <p14:sldId id="299"/>
            <p14:sldId id="304"/>
            <p14:sldId id="30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D884"/>
    <a:srgbClr val="007864"/>
    <a:srgbClr val="00B0B9"/>
    <a:srgbClr val="373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83097" autoAdjust="0"/>
  </p:normalViewPr>
  <p:slideViewPr>
    <p:cSldViewPr snapToGrid="0" snapToObjects="1">
      <p:cViewPr varScale="1">
        <p:scale>
          <a:sx n="97" d="100"/>
          <a:sy n="97" d="100"/>
        </p:scale>
        <p:origin x="-1046" y="-8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3DB1F2-0451-4D99-A8C2-E3D3BD67D2D4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BE4EDE-E0C8-4F4B-9621-06C545EF68E6}">
      <dgm:prSet phldrT="[Text]"/>
      <dgm:spPr/>
      <dgm:t>
        <a:bodyPr/>
        <a:lstStyle/>
        <a:p>
          <a:r>
            <a:rPr lang="en-US" dirty="0" smtClean="0"/>
            <a:t>Code Change in Merged</a:t>
          </a:r>
          <a:endParaRPr lang="en-US" dirty="0"/>
        </a:p>
      </dgm:t>
    </dgm:pt>
    <dgm:pt modelId="{E75DDDEA-9B03-4156-B0DC-F965FD327F60}" type="parTrans" cxnId="{A80C18F6-8CD3-40E8-B44E-F9A49A417956}">
      <dgm:prSet/>
      <dgm:spPr/>
      <dgm:t>
        <a:bodyPr/>
        <a:lstStyle/>
        <a:p>
          <a:endParaRPr lang="en-US"/>
        </a:p>
      </dgm:t>
    </dgm:pt>
    <dgm:pt modelId="{1140383B-00ED-49DA-8435-47D86A3ED93B}" type="sibTrans" cxnId="{A80C18F6-8CD3-40E8-B44E-F9A49A417956}">
      <dgm:prSet/>
      <dgm:spPr/>
      <dgm:t>
        <a:bodyPr/>
        <a:lstStyle/>
        <a:p>
          <a:endParaRPr lang="en-US"/>
        </a:p>
      </dgm:t>
    </dgm:pt>
    <dgm:pt modelId="{8D0F9C75-C931-4C77-96AD-AA8139122A7E}">
      <dgm:prSet phldrT="[Text]"/>
      <dgm:spPr/>
      <dgm:t>
        <a:bodyPr/>
        <a:lstStyle/>
        <a:p>
          <a:r>
            <a:rPr lang="en-US" dirty="0" smtClean="0"/>
            <a:t>Jenkins Verify Job Runs </a:t>
          </a:r>
        </a:p>
        <a:p>
          <a:r>
            <a:rPr lang="en-US" dirty="0" smtClean="0"/>
            <a:t>*Multiple Projects</a:t>
          </a:r>
          <a:endParaRPr lang="en-US" dirty="0"/>
        </a:p>
      </dgm:t>
    </dgm:pt>
    <dgm:pt modelId="{D452BB88-6FE2-4375-B0AC-885242CB8DC8}" type="parTrans" cxnId="{075A3285-7A9C-481C-BA68-852F1E67DBE3}">
      <dgm:prSet/>
      <dgm:spPr/>
      <dgm:t>
        <a:bodyPr/>
        <a:lstStyle/>
        <a:p>
          <a:endParaRPr lang="en-US"/>
        </a:p>
      </dgm:t>
    </dgm:pt>
    <dgm:pt modelId="{0577C512-27C4-4E5F-9182-AB18FCC696E6}" type="sibTrans" cxnId="{075A3285-7A9C-481C-BA68-852F1E67DBE3}">
      <dgm:prSet/>
      <dgm:spPr/>
      <dgm:t>
        <a:bodyPr/>
        <a:lstStyle/>
        <a:p>
          <a:endParaRPr lang="en-US"/>
        </a:p>
      </dgm:t>
    </dgm:pt>
    <dgm:pt modelId="{6F623D39-E94A-4C90-B342-E40A46FB73BA}">
      <dgm:prSet phldrT="[Text]"/>
      <dgm:spPr/>
      <dgm:t>
        <a:bodyPr/>
        <a:lstStyle/>
        <a:p>
          <a:r>
            <a:rPr lang="en-US" dirty="0" smtClean="0"/>
            <a:t>ISO Built </a:t>
          </a:r>
        </a:p>
        <a:p>
          <a:r>
            <a:rPr lang="en-US" dirty="0" smtClean="0"/>
            <a:t>*Interval (now, nightly, </a:t>
          </a:r>
          <a:r>
            <a:rPr lang="en-US" dirty="0" err="1" smtClean="0"/>
            <a:t>etc</a:t>
          </a:r>
          <a:r>
            <a:rPr lang="en-US" dirty="0" smtClean="0"/>
            <a:t>)</a:t>
          </a:r>
          <a:endParaRPr lang="en-US" dirty="0"/>
        </a:p>
      </dgm:t>
    </dgm:pt>
    <dgm:pt modelId="{3ADF082E-A633-4732-A462-C2536CCE744E}" type="parTrans" cxnId="{8096B4BA-C024-433C-8151-B5412DA7BB6F}">
      <dgm:prSet/>
      <dgm:spPr/>
      <dgm:t>
        <a:bodyPr/>
        <a:lstStyle/>
        <a:p>
          <a:endParaRPr lang="en-US"/>
        </a:p>
      </dgm:t>
    </dgm:pt>
    <dgm:pt modelId="{5AAF2964-81EC-4C2B-9559-EA9F9FE3B193}" type="sibTrans" cxnId="{8096B4BA-C024-433C-8151-B5412DA7BB6F}">
      <dgm:prSet/>
      <dgm:spPr/>
      <dgm:t>
        <a:bodyPr/>
        <a:lstStyle/>
        <a:p>
          <a:endParaRPr lang="en-US"/>
        </a:p>
      </dgm:t>
    </dgm:pt>
    <dgm:pt modelId="{880ED8F3-EF9F-46A8-B1DE-3A625ECD2357}">
      <dgm:prSet phldrT="[Text]"/>
      <dgm:spPr/>
      <dgm:t>
        <a:bodyPr/>
        <a:lstStyle/>
        <a:p>
          <a:r>
            <a:rPr lang="en-US" dirty="0" smtClean="0"/>
            <a:t>Deployment</a:t>
          </a:r>
        </a:p>
        <a:p>
          <a:r>
            <a:rPr lang="en-US" dirty="0" smtClean="0"/>
            <a:t>(Community Labs)</a:t>
          </a:r>
        </a:p>
      </dgm:t>
    </dgm:pt>
    <dgm:pt modelId="{E5865831-52EC-4A93-9914-8BDD50CDC542}" type="parTrans" cxnId="{AF695DA2-7680-4C67-9FB3-A051EF37FE09}">
      <dgm:prSet/>
      <dgm:spPr/>
      <dgm:t>
        <a:bodyPr/>
        <a:lstStyle/>
        <a:p>
          <a:endParaRPr lang="en-US"/>
        </a:p>
      </dgm:t>
    </dgm:pt>
    <dgm:pt modelId="{741F4693-FC4B-42A4-B368-4F2F0CED0F16}" type="sibTrans" cxnId="{AF695DA2-7680-4C67-9FB3-A051EF37FE09}">
      <dgm:prSet/>
      <dgm:spPr/>
      <dgm:t>
        <a:bodyPr/>
        <a:lstStyle/>
        <a:p>
          <a:endParaRPr lang="en-US"/>
        </a:p>
      </dgm:t>
    </dgm:pt>
    <dgm:pt modelId="{311F8490-4E1B-41B5-A621-4ABD8F8ACD7B}">
      <dgm:prSet phldrT="[Text]"/>
      <dgm:spPr/>
      <dgm:t>
        <a:bodyPr/>
        <a:lstStyle/>
        <a:p>
          <a:r>
            <a:rPr lang="en-US" dirty="0" smtClean="0"/>
            <a:t>Validation/FT</a:t>
          </a:r>
        </a:p>
        <a:p>
          <a:r>
            <a:rPr lang="en-US" dirty="0" smtClean="0"/>
            <a:t>Verification</a:t>
          </a:r>
          <a:endParaRPr lang="en-US" dirty="0"/>
        </a:p>
      </dgm:t>
    </dgm:pt>
    <dgm:pt modelId="{027E3173-A08F-49CD-B07B-22AF7116DFA5}" type="parTrans" cxnId="{603DE93D-3402-40D5-B497-8A3D452C4471}">
      <dgm:prSet/>
      <dgm:spPr/>
      <dgm:t>
        <a:bodyPr/>
        <a:lstStyle/>
        <a:p>
          <a:endParaRPr lang="en-US"/>
        </a:p>
      </dgm:t>
    </dgm:pt>
    <dgm:pt modelId="{AC3516E8-0944-419D-BAE4-027EA4391902}" type="sibTrans" cxnId="{603DE93D-3402-40D5-B497-8A3D452C4471}">
      <dgm:prSet/>
      <dgm:spPr/>
      <dgm:t>
        <a:bodyPr/>
        <a:lstStyle/>
        <a:p>
          <a:endParaRPr lang="en-US"/>
        </a:p>
      </dgm:t>
    </dgm:pt>
    <dgm:pt modelId="{2497CF09-7AAF-49DD-9715-392DCB05D757}" type="pres">
      <dgm:prSet presAssocID="{193DB1F2-0451-4D99-A8C2-E3D3BD67D2D4}" presName="cycle" presStyleCnt="0">
        <dgm:presLayoutVars>
          <dgm:dir/>
          <dgm:resizeHandles val="exact"/>
        </dgm:presLayoutVars>
      </dgm:prSet>
      <dgm:spPr/>
    </dgm:pt>
    <dgm:pt modelId="{FBC97545-D68C-4D30-B5D2-C23198ED0095}" type="pres">
      <dgm:prSet presAssocID="{D3BE4EDE-E0C8-4F4B-9621-06C545EF68E6}" presName="node" presStyleLbl="node1" presStyleIdx="0" presStyleCnt="5" custScaleX="135523" custScaleY="142297" custRadScaleRad="222401" custRadScaleInc="-2873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8AF93F-A404-476C-97AC-562348358DDB}" type="pres">
      <dgm:prSet presAssocID="{D3BE4EDE-E0C8-4F4B-9621-06C545EF68E6}" presName="spNode" presStyleCnt="0"/>
      <dgm:spPr/>
    </dgm:pt>
    <dgm:pt modelId="{A6109480-37D4-4575-AAAE-20688D967EDF}" type="pres">
      <dgm:prSet presAssocID="{1140383B-00ED-49DA-8435-47D86A3ED93B}" presName="sibTrans" presStyleLbl="sibTrans1D1" presStyleIdx="0" presStyleCnt="5"/>
      <dgm:spPr/>
    </dgm:pt>
    <dgm:pt modelId="{C3553798-A89D-436C-A76A-EC003C042827}" type="pres">
      <dgm:prSet presAssocID="{8D0F9C75-C931-4C77-96AD-AA8139122A7E}" presName="node" presStyleLbl="node1" presStyleIdx="1" presStyleCnt="5" custScaleX="151150" custScaleY="132805" custRadScaleRad="83143" custRadScaleInc="-3867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7022EC-5D08-4914-A8D5-B56444DA249A}" type="pres">
      <dgm:prSet presAssocID="{8D0F9C75-C931-4C77-96AD-AA8139122A7E}" presName="spNode" presStyleCnt="0"/>
      <dgm:spPr/>
    </dgm:pt>
    <dgm:pt modelId="{A233C7F4-BBDF-4722-AB30-6E53C5F81371}" type="pres">
      <dgm:prSet presAssocID="{0577C512-27C4-4E5F-9182-AB18FCC696E6}" presName="sibTrans" presStyleLbl="sibTrans1D1" presStyleIdx="1" presStyleCnt="5"/>
      <dgm:spPr/>
    </dgm:pt>
    <dgm:pt modelId="{27676D2B-AB64-4A69-91CD-4FC658E3F344}" type="pres">
      <dgm:prSet presAssocID="{6F623D39-E94A-4C90-B342-E40A46FB73BA}" presName="node" presStyleLbl="node1" presStyleIdx="2" presStyleCnt="5" custScaleX="150027" custScaleY="151082" custRadScaleRad="160246" custRadScaleInc="-3483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BC8BC2-1FFC-4B97-969E-CE3EECB3F874}" type="pres">
      <dgm:prSet presAssocID="{6F623D39-E94A-4C90-B342-E40A46FB73BA}" presName="spNode" presStyleCnt="0"/>
      <dgm:spPr/>
    </dgm:pt>
    <dgm:pt modelId="{4636C331-6BCD-4D38-91E5-8FA29BBD91AF}" type="pres">
      <dgm:prSet presAssocID="{5AAF2964-81EC-4C2B-9559-EA9F9FE3B193}" presName="sibTrans" presStyleLbl="sibTrans1D1" presStyleIdx="2" presStyleCnt="5"/>
      <dgm:spPr/>
    </dgm:pt>
    <dgm:pt modelId="{81257422-E199-4827-AD28-0D0C37480C8B}" type="pres">
      <dgm:prSet presAssocID="{880ED8F3-EF9F-46A8-B1DE-3A625ECD2357}" presName="node" presStyleLbl="node1" presStyleIdx="3" presStyleCnt="5" custScaleX="151501" custScaleY="149661" custRadScaleRad="41828" custRadScaleInc="-193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97DD65-9DAA-467B-B4EC-50E4EBA56055}" type="pres">
      <dgm:prSet presAssocID="{880ED8F3-EF9F-46A8-B1DE-3A625ECD2357}" presName="spNode" presStyleCnt="0"/>
      <dgm:spPr/>
    </dgm:pt>
    <dgm:pt modelId="{DC646D13-809C-4E22-A706-64B74C5C9AEF}" type="pres">
      <dgm:prSet presAssocID="{741F4693-FC4B-42A4-B368-4F2F0CED0F16}" presName="sibTrans" presStyleLbl="sibTrans1D1" presStyleIdx="3" presStyleCnt="5"/>
      <dgm:spPr/>
    </dgm:pt>
    <dgm:pt modelId="{FD850467-785A-4E6B-924E-C2302F9D60EF}" type="pres">
      <dgm:prSet presAssocID="{311F8490-4E1B-41B5-A621-4ABD8F8ACD7B}" presName="node" presStyleLbl="node1" presStyleIdx="4" presStyleCnt="5" custScaleX="171911" custScaleY="147478" custRadScaleRad="208454" custRadScaleInc="-97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E4DD93-D2D5-4583-822C-C723686D2E54}" type="pres">
      <dgm:prSet presAssocID="{311F8490-4E1B-41B5-A621-4ABD8F8ACD7B}" presName="spNode" presStyleCnt="0"/>
      <dgm:spPr/>
    </dgm:pt>
    <dgm:pt modelId="{BA5BC9C4-563F-41F7-8C87-65BF4FC6EF9F}" type="pres">
      <dgm:prSet presAssocID="{AC3516E8-0944-419D-BAE4-027EA4391902}" presName="sibTrans" presStyleLbl="sibTrans1D1" presStyleIdx="4" presStyleCnt="5"/>
      <dgm:spPr/>
    </dgm:pt>
  </dgm:ptLst>
  <dgm:cxnLst>
    <dgm:cxn modelId="{859AABBF-1437-4AA4-9414-6A02AF9C1ACA}" type="presOf" srcId="{AC3516E8-0944-419D-BAE4-027EA4391902}" destId="{BA5BC9C4-563F-41F7-8C87-65BF4FC6EF9F}" srcOrd="0" destOrd="0" presId="urn:microsoft.com/office/officeart/2005/8/layout/cycle5"/>
    <dgm:cxn modelId="{8096B4BA-C024-433C-8151-B5412DA7BB6F}" srcId="{193DB1F2-0451-4D99-A8C2-E3D3BD67D2D4}" destId="{6F623D39-E94A-4C90-B342-E40A46FB73BA}" srcOrd="2" destOrd="0" parTransId="{3ADF082E-A633-4732-A462-C2536CCE744E}" sibTransId="{5AAF2964-81EC-4C2B-9559-EA9F9FE3B193}"/>
    <dgm:cxn modelId="{64665E9E-D07D-4BC9-8E5E-6E14D21463CB}" type="presOf" srcId="{D3BE4EDE-E0C8-4F4B-9621-06C545EF68E6}" destId="{FBC97545-D68C-4D30-B5D2-C23198ED0095}" srcOrd="0" destOrd="0" presId="urn:microsoft.com/office/officeart/2005/8/layout/cycle5"/>
    <dgm:cxn modelId="{B7DF0E09-55CF-4022-A559-ED358A4D74A4}" type="presOf" srcId="{741F4693-FC4B-42A4-B368-4F2F0CED0F16}" destId="{DC646D13-809C-4E22-A706-64B74C5C9AEF}" srcOrd="0" destOrd="0" presId="urn:microsoft.com/office/officeart/2005/8/layout/cycle5"/>
    <dgm:cxn modelId="{603DE93D-3402-40D5-B497-8A3D452C4471}" srcId="{193DB1F2-0451-4D99-A8C2-E3D3BD67D2D4}" destId="{311F8490-4E1B-41B5-A621-4ABD8F8ACD7B}" srcOrd="4" destOrd="0" parTransId="{027E3173-A08F-49CD-B07B-22AF7116DFA5}" sibTransId="{AC3516E8-0944-419D-BAE4-027EA4391902}"/>
    <dgm:cxn modelId="{3B17C5BF-717A-4925-B534-5D7E9621A06D}" type="presOf" srcId="{880ED8F3-EF9F-46A8-B1DE-3A625ECD2357}" destId="{81257422-E199-4827-AD28-0D0C37480C8B}" srcOrd="0" destOrd="0" presId="urn:microsoft.com/office/officeart/2005/8/layout/cycle5"/>
    <dgm:cxn modelId="{A80C18F6-8CD3-40E8-B44E-F9A49A417956}" srcId="{193DB1F2-0451-4D99-A8C2-E3D3BD67D2D4}" destId="{D3BE4EDE-E0C8-4F4B-9621-06C545EF68E6}" srcOrd="0" destOrd="0" parTransId="{E75DDDEA-9B03-4156-B0DC-F965FD327F60}" sibTransId="{1140383B-00ED-49DA-8435-47D86A3ED93B}"/>
    <dgm:cxn modelId="{9C5A7BA6-9BFF-4AA5-8E5A-B91DFD16B30C}" type="presOf" srcId="{0577C512-27C4-4E5F-9182-AB18FCC696E6}" destId="{A233C7F4-BBDF-4722-AB30-6E53C5F81371}" srcOrd="0" destOrd="0" presId="urn:microsoft.com/office/officeart/2005/8/layout/cycle5"/>
    <dgm:cxn modelId="{93107147-D700-45C0-99D8-0593260617F3}" type="presOf" srcId="{5AAF2964-81EC-4C2B-9559-EA9F9FE3B193}" destId="{4636C331-6BCD-4D38-91E5-8FA29BBD91AF}" srcOrd="0" destOrd="0" presId="urn:microsoft.com/office/officeart/2005/8/layout/cycle5"/>
    <dgm:cxn modelId="{421FA94E-F4CC-4C14-9290-7266EB6AF882}" type="presOf" srcId="{193DB1F2-0451-4D99-A8C2-E3D3BD67D2D4}" destId="{2497CF09-7AAF-49DD-9715-392DCB05D757}" srcOrd="0" destOrd="0" presId="urn:microsoft.com/office/officeart/2005/8/layout/cycle5"/>
    <dgm:cxn modelId="{AF695DA2-7680-4C67-9FB3-A051EF37FE09}" srcId="{193DB1F2-0451-4D99-A8C2-E3D3BD67D2D4}" destId="{880ED8F3-EF9F-46A8-B1DE-3A625ECD2357}" srcOrd="3" destOrd="0" parTransId="{E5865831-52EC-4A93-9914-8BDD50CDC542}" sibTransId="{741F4693-FC4B-42A4-B368-4F2F0CED0F16}"/>
    <dgm:cxn modelId="{79354717-7C1E-4AB8-9942-AB3053FCC246}" type="presOf" srcId="{311F8490-4E1B-41B5-A621-4ABD8F8ACD7B}" destId="{FD850467-785A-4E6B-924E-C2302F9D60EF}" srcOrd="0" destOrd="0" presId="urn:microsoft.com/office/officeart/2005/8/layout/cycle5"/>
    <dgm:cxn modelId="{024B4F4E-01C8-4CEA-A32E-3BC432969BDB}" type="presOf" srcId="{1140383B-00ED-49DA-8435-47D86A3ED93B}" destId="{A6109480-37D4-4575-AAAE-20688D967EDF}" srcOrd="0" destOrd="0" presId="urn:microsoft.com/office/officeart/2005/8/layout/cycle5"/>
    <dgm:cxn modelId="{075A3285-7A9C-481C-BA68-852F1E67DBE3}" srcId="{193DB1F2-0451-4D99-A8C2-E3D3BD67D2D4}" destId="{8D0F9C75-C931-4C77-96AD-AA8139122A7E}" srcOrd="1" destOrd="0" parTransId="{D452BB88-6FE2-4375-B0AC-885242CB8DC8}" sibTransId="{0577C512-27C4-4E5F-9182-AB18FCC696E6}"/>
    <dgm:cxn modelId="{993B279C-9E33-40BE-8E4E-ED8EC9D419AD}" type="presOf" srcId="{8D0F9C75-C931-4C77-96AD-AA8139122A7E}" destId="{C3553798-A89D-436C-A76A-EC003C042827}" srcOrd="0" destOrd="0" presId="urn:microsoft.com/office/officeart/2005/8/layout/cycle5"/>
    <dgm:cxn modelId="{AC1424F5-648B-4111-A4A0-9B0B658F2939}" type="presOf" srcId="{6F623D39-E94A-4C90-B342-E40A46FB73BA}" destId="{27676D2B-AB64-4A69-91CD-4FC658E3F344}" srcOrd="0" destOrd="0" presId="urn:microsoft.com/office/officeart/2005/8/layout/cycle5"/>
    <dgm:cxn modelId="{756E0D21-5B97-482F-826A-BE50EC663B17}" type="presParOf" srcId="{2497CF09-7AAF-49DD-9715-392DCB05D757}" destId="{FBC97545-D68C-4D30-B5D2-C23198ED0095}" srcOrd="0" destOrd="0" presId="urn:microsoft.com/office/officeart/2005/8/layout/cycle5"/>
    <dgm:cxn modelId="{5B707C23-39C8-4FE1-ACE2-7F838AAD9B25}" type="presParOf" srcId="{2497CF09-7AAF-49DD-9715-392DCB05D757}" destId="{228AF93F-A404-476C-97AC-562348358DDB}" srcOrd="1" destOrd="0" presId="urn:microsoft.com/office/officeart/2005/8/layout/cycle5"/>
    <dgm:cxn modelId="{2721C5C5-A3DB-46FD-A86C-9D1F9A56F4F8}" type="presParOf" srcId="{2497CF09-7AAF-49DD-9715-392DCB05D757}" destId="{A6109480-37D4-4575-AAAE-20688D967EDF}" srcOrd="2" destOrd="0" presId="urn:microsoft.com/office/officeart/2005/8/layout/cycle5"/>
    <dgm:cxn modelId="{6B0CBB3B-CD6F-43C8-9D84-38571590AFAC}" type="presParOf" srcId="{2497CF09-7AAF-49DD-9715-392DCB05D757}" destId="{C3553798-A89D-436C-A76A-EC003C042827}" srcOrd="3" destOrd="0" presId="urn:microsoft.com/office/officeart/2005/8/layout/cycle5"/>
    <dgm:cxn modelId="{58432705-7CCF-4163-A479-FEB7AD5B665D}" type="presParOf" srcId="{2497CF09-7AAF-49DD-9715-392DCB05D757}" destId="{E77022EC-5D08-4914-A8D5-B56444DA249A}" srcOrd="4" destOrd="0" presId="urn:microsoft.com/office/officeart/2005/8/layout/cycle5"/>
    <dgm:cxn modelId="{06FF455B-5037-4B21-B863-EE95EEC3506E}" type="presParOf" srcId="{2497CF09-7AAF-49DD-9715-392DCB05D757}" destId="{A233C7F4-BBDF-4722-AB30-6E53C5F81371}" srcOrd="5" destOrd="0" presId="urn:microsoft.com/office/officeart/2005/8/layout/cycle5"/>
    <dgm:cxn modelId="{57016E84-0F69-4A7D-9D89-FDF98A165801}" type="presParOf" srcId="{2497CF09-7AAF-49DD-9715-392DCB05D757}" destId="{27676D2B-AB64-4A69-91CD-4FC658E3F344}" srcOrd="6" destOrd="0" presId="urn:microsoft.com/office/officeart/2005/8/layout/cycle5"/>
    <dgm:cxn modelId="{2CFEE6BA-F05B-416D-9F5A-0E3D8D5ABD97}" type="presParOf" srcId="{2497CF09-7AAF-49DD-9715-392DCB05D757}" destId="{C0BC8BC2-1FFC-4B97-969E-CE3EECB3F874}" srcOrd="7" destOrd="0" presId="urn:microsoft.com/office/officeart/2005/8/layout/cycle5"/>
    <dgm:cxn modelId="{87755D6D-202E-43DC-91E0-14448A65D398}" type="presParOf" srcId="{2497CF09-7AAF-49DD-9715-392DCB05D757}" destId="{4636C331-6BCD-4D38-91E5-8FA29BBD91AF}" srcOrd="8" destOrd="0" presId="urn:microsoft.com/office/officeart/2005/8/layout/cycle5"/>
    <dgm:cxn modelId="{896747FC-5043-4797-B739-4D19858CA23A}" type="presParOf" srcId="{2497CF09-7AAF-49DD-9715-392DCB05D757}" destId="{81257422-E199-4827-AD28-0D0C37480C8B}" srcOrd="9" destOrd="0" presId="urn:microsoft.com/office/officeart/2005/8/layout/cycle5"/>
    <dgm:cxn modelId="{1856E480-B512-4EE2-99C6-2528CB2DA290}" type="presParOf" srcId="{2497CF09-7AAF-49DD-9715-392DCB05D757}" destId="{C697DD65-9DAA-467B-B4EC-50E4EBA56055}" srcOrd="10" destOrd="0" presId="urn:microsoft.com/office/officeart/2005/8/layout/cycle5"/>
    <dgm:cxn modelId="{AD34D38A-87A7-4224-9F95-20A285AB06FE}" type="presParOf" srcId="{2497CF09-7AAF-49DD-9715-392DCB05D757}" destId="{DC646D13-809C-4E22-A706-64B74C5C9AEF}" srcOrd="11" destOrd="0" presId="urn:microsoft.com/office/officeart/2005/8/layout/cycle5"/>
    <dgm:cxn modelId="{A6791CC0-5ED9-4EDC-91E8-88FD4014CA7D}" type="presParOf" srcId="{2497CF09-7AAF-49DD-9715-392DCB05D757}" destId="{FD850467-785A-4E6B-924E-C2302F9D60EF}" srcOrd="12" destOrd="0" presId="urn:microsoft.com/office/officeart/2005/8/layout/cycle5"/>
    <dgm:cxn modelId="{FF45F917-CCCF-44E2-9515-45609901BA57}" type="presParOf" srcId="{2497CF09-7AAF-49DD-9715-392DCB05D757}" destId="{B1E4DD93-D2D5-4583-822C-C723686D2E54}" srcOrd="13" destOrd="0" presId="urn:microsoft.com/office/officeart/2005/8/layout/cycle5"/>
    <dgm:cxn modelId="{F84667BF-EB0C-4E80-AE6E-BDB7E6DDE324}" type="presParOf" srcId="{2497CF09-7AAF-49DD-9715-392DCB05D757}" destId="{BA5BC9C4-563F-41F7-8C87-65BF4FC6EF9F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C97545-D68C-4D30-B5D2-C23198ED0095}">
      <dsp:nvSpPr>
        <dsp:cNvPr id="0" name=""/>
        <dsp:cNvSpPr/>
      </dsp:nvSpPr>
      <dsp:spPr>
        <a:xfrm>
          <a:off x="412499" y="148221"/>
          <a:ext cx="1508486" cy="10295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Code Change in Merged</a:t>
          </a:r>
          <a:endParaRPr lang="en-US" sz="1500" kern="1200" dirty="0"/>
        </a:p>
      </dsp:txBody>
      <dsp:txXfrm>
        <a:off x="462756" y="198478"/>
        <a:ext cx="1407972" cy="929012"/>
      </dsp:txXfrm>
    </dsp:sp>
    <dsp:sp modelId="{A6109480-37D4-4575-AAAE-20688D967EDF}">
      <dsp:nvSpPr>
        <dsp:cNvPr id="0" name=""/>
        <dsp:cNvSpPr/>
      </dsp:nvSpPr>
      <dsp:spPr>
        <a:xfrm>
          <a:off x="310832" y="107874"/>
          <a:ext cx="2896224" cy="2896224"/>
        </a:xfrm>
        <a:custGeom>
          <a:avLst/>
          <a:gdLst/>
          <a:ahLst/>
          <a:cxnLst/>
          <a:rect l="0" t="0" r="0" b="0"/>
          <a:pathLst>
            <a:path>
              <a:moveTo>
                <a:pt x="1508853" y="1274"/>
              </a:moveTo>
              <a:arcTo wR="1448112" hR="1448112" stAng="16344239" swAng="338156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553798-A89D-436C-A76A-EC003C042827}">
      <dsp:nvSpPr>
        <dsp:cNvPr id="0" name=""/>
        <dsp:cNvSpPr/>
      </dsp:nvSpPr>
      <dsp:spPr>
        <a:xfrm>
          <a:off x="2903452" y="213605"/>
          <a:ext cx="1682428" cy="9608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Jenkins Verify Job Runs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*Multiple Projects</a:t>
          </a:r>
          <a:endParaRPr lang="en-US" sz="1500" kern="1200" dirty="0"/>
        </a:p>
      </dsp:txBody>
      <dsp:txXfrm>
        <a:off x="2950357" y="260510"/>
        <a:ext cx="1588618" cy="867041"/>
      </dsp:txXfrm>
    </dsp:sp>
    <dsp:sp modelId="{A233C7F4-BBDF-4722-AB30-6E53C5F81371}">
      <dsp:nvSpPr>
        <dsp:cNvPr id="0" name=""/>
        <dsp:cNvSpPr/>
      </dsp:nvSpPr>
      <dsp:spPr>
        <a:xfrm>
          <a:off x="4283106" y="126608"/>
          <a:ext cx="2896224" cy="2896224"/>
        </a:xfrm>
        <a:custGeom>
          <a:avLst/>
          <a:gdLst/>
          <a:ahLst/>
          <a:cxnLst/>
          <a:rect l="0" t="0" r="0" b="0"/>
          <a:pathLst>
            <a:path>
              <a:moveTo>
                <a:pt x="479676" y="371468"/>
              </a:moveTo>
              <a:arcTo wR="1448112" hR="1448112" stAng="13681726" swAng="196883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676D2B-AB64-4A69-91CD-4FC658E3F344}">
      <dsp:nvSpPr>
        <dsp:cNvPr id="0" name=""/>
        <dsp:cNvSpPr/>
      </dsp:nvSpPr>
      <dsp:spPr>
        <a:xfrm>
          <a:off x="5355433" y="126896"/>
          <a:ext cx="1669928" cy="10930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ISO Built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*Interval (now, nightly, </a:t>
          </a:r>
          <a:r>
            <a:rPr lang="en-US" sz="1500" kern="1200" dirty="0" err="1" smtClean="0"/>
            <a:t>etc</a:t>
          </a:r>
          <a:r>
            <a:rPr lang="en-US" sz="1500" kern="1200" dirty="0" smtClean="0"/>
            <a:t>)</a:t>
          </a:r>
          <a:endParaRPr lang="en-US" sz="1500" kern="1200" dirty="0"/>
        </a:p>
      </dsp:txBody>
      <dsp:txXfrm>
        <a:off x="5408793" y="180256"/>
        <a:ext cx="1563208" cy="986366"/>
      </dsp:txXfrm>
    </dsp:sp>
    <dsp:sp modelId="{4636C331-6BCD-4D38-91E5-8FA29BBD91AF}">
      <dsp:nvSpPr>
        <dsp:cNvPr id="0" name=""/>
        <dsp:cNvSpPr/>
      </dsp:nvSpPr>
      <dsp:spPr>
        <a:xfrm>
          <a:off x="3609811" y="-735211"/>
          <a:ext cx="2896224" cy="2896224"/>
        </a:xfrm>
        <a:custGeom>
          <a:avLst/>
          <a:gdLst/>
          <a:ahLst/>
          <a:cxnLst/>
          <a:rect l="0" t="0" r="0" b="0"/>
          <a:pathLst>
            <a:path>
              <a:moveTo>
                <a:pt x="2622603" y="2295225"/>
              </a:moveTo>
              <a:arcTo wR="1448112" hR="1448112" stAng="2148085" swAng="319083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257422-E199-4827-AD28-0D0C37480C8B}">
      <dsp:nvSpPr>
        <dsp:cNvPr id="0" name=""/>
        <dsp:cNvSpPr/>
      </dsp:nvSpPr>
      <dsp:spPr>
        <a:xfrm>
          <a:off x="3014251" y="1795300"/>
          <a:ext cx="1686335" cy="1082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Deployment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(Community Labs)</a:t>
          </a:r>
        </a:p>
      </dsp:txBody>
      <dsp:txXfrm>
        <a:off x="3067109" y="1848158"/>
        <a:ext cx="1580619" cy="977089"/>
      </dsp:txXfrm>
    </dsp:sp>
    <dsp:sp modelId="{DC646D13-809C-4E22-A706-64B74C5C9AEF}">
      <dsp:nvSpPr>
        <dsp:cNvPr id="0" name=""/>
        <dsp:cNvSpPr/>
      </dsp:nvSpPr>
      <dsp:spPr>
        <a:xfrm>
          <a:off x="704401" y="38468"/>
          <a:ext cx="2896224" cy="2896224"/>
        </a:xfrm>
        <a:custGeom>
          <a:avLst/>
          <a:gdLst/>
          <a:ahLst/>
          <a:cxnLst/>
          <a:rect l="0" t="0" r="0" b="0"/>
          <a:pathLst>
            <a:path>
              <a:moveTo>
                <a:pt x="2680309" y="2208849"/>
              </a:moveTo>
              <a:arcTo wR="1448112" hR="1448112" stAng="1901429" swAng="460347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850467-785A-4E6B-924E-C2302F9D60EF}">
      <dsp:nvSpPr>
        <dsp:cNvPr id="0" name=""/>
        <dsp:cNvSpPr/>
      </dsp:nvSpPr>
      <dsp:spPr>
        <a:xfrm>
          <a:off x="209987" y="1563860"/>
          <a:ext cx="1913516" cy="10670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Validation/FT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Verification</a:t>
          </a:r>
          <a:endParaRPr lang="en-US" sz="1500" kern="1200" dirty="0"/>
        </a:p>
      </dsp:txBody>
      <dsp:txXfrm>
        <a:off x="262074" y="1615947"/>
        <a:ext cx="1809342" cy="962837"/>
      </dsp:txXfrm>
    </dsp:sp>
    <dsp:sp modelId="{BA5BC9C4-563F-41F7-8C87-65BF4FC6EF9F}">
      <dsp:nvSpPr>
        <dsp:cNvPr id="0" name=""/>
        <dsp:cNvSpPr/>
      </dsp:nvSpPr>
      <dsp:spPr>
        <a:xfrm>
          <a:off x="980583" y="-591005"/>
          <a:ext cx="2896224" cy="2896224"/>
        </a:xfrm>
        <a:custGeom>
          <a:avLst/>
          <a:gdLst/>
          <a:ahLst/>
          <a:cxnLst/>
          <a:rect l="0" t="0" r="0" b="0"/>
          <a:pathLst>
            <a:path>
              <a:moveTo>
                <a:pt x="145891" y="2081555"/>
              </a:moveTo>
              <a:arcTo wR="1448112" hR="1448112" stAng="9243612" swAng="59247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F427BE-65D6-C54A-85F5-BDBD4AFDD39C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DE125-67A3-524C-ADDE-3BB0EF0DA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2599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8517D-D916-F04C-B50E-6C8E72C43657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9E1AD-BCB3-AD43-B3D0-2942F6BE8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4334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9E1AD-BCB3-AD43-B3D0-2942F6BE85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166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Flip</a:t>
            </a:r>
            <a:r>
              <a:rPr lang="en-US" baseline="0" dirty="0" smtClean="0"/>
              <a:t> to other Screen</a:t>
            </a:r>
          </a:p>
          <a:p>
            <a:r>
              <a:rPr lang="en-US" baseline="0" dirty="0" smtClean="0"/>
              <a:t>Login to a Deployment, start ODL – show GUI</a:t>
            </a:r>
          </a:p>
          <a:p>
            <a:r>
              <a:rPr lang="en-US" baseline="0" dirty="0" smtClean="0"/>
              <a:t>Open another Link to 6.1 w/ Plugin</a:t>
            </a:r>
          </a:p>
          <a:p>
            <a:r>
              <a:rPr lang="en-US" baseline="0" dirty="0" smtClean="0"/>
              <a:t>	- Run command to install plugin rpm</a:t>
            </a:r>
          </a:p>
          <a:p>
            <a:r>
              <a:rPr lang="en-US" baseline="0" dirty="0" smtClean="0"/>
              <a:t>	- show GUI differences and explain.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9E1AD-BCB3-AD43-B3D0-2942F6BE85D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104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9E1AD-BCB3-AD43-B3D0-2942F6BE85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574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9E1AD-BCB3-AD43-B3D0-2942F6BE85D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104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9E1AD-BCB3-AD43-B3D0-2942F6BE85D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104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9E1AD-BCB3-AD43-B3D0-2942F6BE85D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104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9E1AD-BCB3-AD43-B3D0-2942F6BE85D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1041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9E1AD-BCB3-AD43-B3D0-2942F6BE85D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1041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Allows for simple and portable definition</a:t>
            </a:r>
            <a:r>
              <a:rPr lang="en-US" baseline="0" dirty="0" smtClean="0"/>
              <a:t> of systems.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9E1AD-BCB3-AD43-B3D0-2942F6BE85D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1041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9E1AD-BCB3-AD43-B3D0-2942F6BE85D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104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2"/>
          </p:nvPr>
        </p:nvSpPr>
        <p:spPr>
          <a:xfrm>
            <a:off x="457199" y="4594623"/>
            <a:ext cx="16655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82A382F7-0A92-194E-9E3C-CB04B4580BF5}" type="datetime1">
              <a:rPr lang="en-CA" smtClean="0"/>
              <a:t>11/06/2015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2547" y="4594623"/>
            <a:ext cx="447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186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2A382F7-0A92-194E-9E3C-CB04B4580BF5}" type="datetime1">
              <a:rPr lang="en-CA" smtClean="0"/>
              <a:t>11/06/2015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pic>
        <p:nvPicPr>
          <p:cNvPr id="7" name="Picture 6" descr="OPNFV_PPT_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020131"/>
            <a:ext cx="9194133" cy="3150582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4294967295"/>
          </p:nvPr>
        </p:nvSpPr>
        <p:spPr>
          <a:xfrm>
            <a:off x="4174271" y="2660650"/>
            <a:ext cx="2654300" cy="13144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Subtitle or presenter 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name(s) here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3" hasCustomPrompt="1"/>
          </p:nvPr>
        </p:nvSpPr>
        <p:spPr>
          <a:xfrm>
            <a:off x="4114799" y="790199"/>
            <a:ext cx="4597400" cy="1257300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lang="en-US" sz="2800" dirty="0" err="1" smtClean="0"/>
              <a:t>Lorem</a:t>
            </a:r>
            <a:r>
              <a:rPr lang="en-US" sz="2800" dirty="0" smtClean="0"/>
              <a:t> </a:t>
            </a:r>
            <a:r>
              <a:rPr lang="en-US" sz="2800" dirty="0" err="1" smtClean="0"/>
              <a:t>Ipsum</a:t>
            </a:r>
            <a:r>
              <a:rPr lang="en-US" sz="2800" dirty="0" smtClean="0"/>
              <a:t> Dolor Sit Presentation Title Goes Here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18316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15000">
              <a:schemeClr val="bg1">
                <a:tint val="80000"/>
                <a:satMod val="300000"/>
              </a:schemeClr>
            </a:gs>
            <a:gs pos="100000">
              <a:srgbClr val="373A36">
                <a:alpha val="5000"/>
              </a:srgb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defRPr/>
            </a:lvl1pPr>
            <a:lvl2pPr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defRPr/>
            </a:lvl2pPr>
            <a:lvl3pPr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defRPr/>
            </a:lvl3pPr>
            <a:lvl4pPr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defRPr/>
            </a:lvl4pPr>
            <a:lvl5pPr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defRPr/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594623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199" y="4594623"/>
            <a:ext cx="16655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82A382F7-0A92-194E-9E3C-CB04B4580BF5}" type="datetime1">
              <a:rPr lang="en-CA" smtClean="0"/>
              <a:t>11/06/2015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2547" y="4594623"/>
            <a:ext cx="447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288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defRPr/>
            </a:lvl1pPr>
            <a:lvl2pPr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defRPr/>
            </a:lvl2pPr>
            <a:lvl3pPr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defRPr/>
            </a:lvl3pPr>
            <a:lvl4pPr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defRPr/>
            </a:lvl4pPr>
            <a:lvl5pPr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defRPr/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594623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199" y="4594623"/>
            <a:ext cx="16655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0D1240CD-5308-6D44-AEBF-1A6519B9ECDA}" type="datetime1">
              <a:rPr lang="en-CA" smtClean="0"/>
              <a:t>11/06/2015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2547" y="4594623"/>
            <a:ext cx="447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endParaRPr lang="en-US" dirty="0"/>
          </a:p>
        </p:txBody>
      </p:sp>
      <p:pic>
        <p:nvPicPr>
          <p:cNvPr id="7" name="Picture 6" descr="CroppedPetal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701" y="110729"/>
            <a:ext cx="1783854" cy="237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245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defRPr sz="2800"/>
            </a:lvl1pPr>
            <a:lvl2pPr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defRPr sz="2400"/>
            </a:lvl2pPr>
            <a:lvl3pPr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defRPr sz="2000"/>
            </a:lvl3pPr>
            <a:lvl4pPr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defRPr sz="1800"/>
            </a:lvl4pPr>
            <a:lvl5pPr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594623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261350" y="4594623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0" i="0" kern="1200">
                <a:solidFill>
                  <a:schemeClr val="tx1">
                    <a:tint val="75000"/>
                  </a:schemeClr>
                </a:solidFill>
                <a:latin typeface="Helvetica Neue Light"/>
                <a:ea typeface="+mn-ea"/>
                <a:cs typeface="Helvetica Neue Light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199" y="4594623"/>
            <a:ext cx="16655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B9D8A18B-6CC8-CA45-A6FF-AEE120FDB7C9}" type="datetime1">
              <a:rPr lang="en-CA" smtClean="0"/>
              <a:t>11/06/2015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2547" y="4594623"/>
            <a:ext cx="447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427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939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5000">
              <a:schemeClr val="bg1">
                <a:tint val="80000"/>
                <a:satMod val="300000"/>
              </a:schemeClr>
            </a:gs>
            <a:gs pos="100000">
              <a:srgbClr val="373A36">
                <a:alpha val="5000"/>
              </a:srgb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</a:t>
            </a:r>
            <a:r>
              <a:rPr lang="en-CA" dirty="0" smtClean="0"/>
              <a:t>HIS IS A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pic>
        <p:nvPicPr>
          <p:cNvPr id="8" name="Picture 7" descr="OPNFV_Pantone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414" y="4621836"/>
            <a:ext cx="1206499" cy="26158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5054600"/>
            <a:ext cx="9169400" cy="114300"/>
          </a:xfrm>
          <a:prstGeom prst="rect">
            <a:avLst/>
          </a:prstGeom>
          <a:solidFill>
            <a:srgbClr val="00B0B9"/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594623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57199" y="4594623"/>
            <a:ext cx="16655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82A382F7-0A92-194E-9E3C-CB04B4580BF5}" type="datetime1">
              <a:rPr lang="en-CA" smtClean="0"/>
              <a:t>11/06/2015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2547" y="4594623"/>
            <a:ext cx="447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06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5" r:id="rId4"/>
    <p:sldLayoutId id="2147483652" r:id="rId5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rgbClr val="373A36"/>
          </a:solidFill>
          <a:latin typeface="Helvetica Neue"/>
          <a:ea typeface="+mj-ea"/>
          <a:cs typeface="Helvetica Neue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1200"/>
        </a:spcAft>
        <a:buClr>
          <a:srgbClr val="00B0B9"/>
        </a:buClr>
        <a:buFont typeface="Arial"/>
        <a:buChar char="•"/>
        <a:defRPr sz="22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1pPr>
      <a:lvl2pPr marL="742950" indent="-285750" algn="l" defTabSz="457200" rtl="0" eaLnBrk="1" latinLnBrk="0" hangingPunct="1">
        <a:spcBef>
          <a:spcPts val="0"/>
        </a:spcBef>
        <a:buClr>
          <a:srgbClr val="00B0B9"/>
        </a:buClr>
        <a:buFont typeface="Arial"/>
        <a:buChar char="–"/>
        <a:defRPr sz="20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•"/>
        <a:defRPr sz="18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–"/>
        <a:defRPr sz="16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»"/>
        <a:defRPr sz="14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1753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PNFV_Panton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1" y="888270"/>
            <a:ext cx="3175000" cy="688385"/>
          </a:xfrm>
          <a:prstGeom prst="rect">
            <a:avLst/>
          </a:prstGeom>
        </p:spPr>
      </p:pic>
      <p:pic>
        <p:nvPicPr>
          <p:cNvPr id="9" name="Picture 8" descr="LF_collab_logo_white_rgb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119" y="4526820"/>
            <a:ext cx="2773680" cy="338328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3915833" y="790199"/>
            <a:ext cx="4796366" cy="1257300"/>
          </a:xfrm>
        </p:spPr>
        <p:txBody>
          <a:bodyPr/>
          <a:lstStyle/>
          <a:p>
            <a:r>
              <a:rPr lang="en-US" altLang="en-US" dirty="0" smtClean="0">
                <a:latin typeface="Arial"/>
                <a:cs typeface="Arial"/>
              </a:rPr>
              <a:t>Getting Down to Business</a:t>
            </a:r>
            <a:endParaRPr lang="en-US" altLang="en-US" dirty="0">
              <a:latin typeface="Arial"/>
              <a:cs typeface="Arial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4294967295"/>
          </p:nvPr>
        </p:nvSpPr>
        <p:spPr>
          <a:xfrm>
            <a:off x="3708901" y="2384199"/>
            <a:ext cx="4334621" cy="1314450"/>
          </a:xfrm>
        </p:spPr>
        <p:txBody>
          <a:bodyPr/>
          <a:lstStyle/>
          <a:p>
            <a:pPr marL="0" indent="0" defTabSz="457046">
              <a:buNone/>
              <a:defRPr/>
            </a:pPr>
            <a:r>
              <a:rPr lang="en-US" altLang="en-US" sz="2400" dirty="0" smtClean="0">
                <a:latin typeface="Arial"/>
                <a:cs typeface="Arial"/>
              </a:rPr>
              <a:t>Daniel.Smith@Ericsson.com</a:t>
            </a:r>
            <a:br>
              <a:rPr lang="en-US" altLang="en-US" sz="2400" dirty="0" smtClean="0">
                <a:latin typeface="Arial"/>
                <a:cs typeface="Arial"/>
              </a:rPr>
            </a:br>
            <a:r>
              <a:rPr lang="en-US" altLang="en-US" sz="2400" dirty="0" smtClean="0">
                <a:latin typeface="Arial"/>
                <a:cs typeface="Arial"/>
              </a:rPr>
              <a:t>Sr. Developer</a:t>
            </a:r>
            <a:br>
              <a:rPr lang="en-US" altLang="en-US" sz="2400" dirty="0" smtClean="0">
                <a:latin typeface="Arial"/>
                <a:cs typeface="Arial"/>
              </a:rPr>
            </a:br>
            <a:r>
              <a:rPr lang="en-US" altLang="en-US" sz="2400" dirty="0" smtClean="0">
                <a:latin typeface="Arial"/>
                <a:cs typeface="Arial"/>
              </a:rPr>
              <a:t>Cloud System - Architecture</a:t>
            </a:r>
            <a:endParaRPr lang="en-US" sz="24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1447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194" y="43256"/>
            <a:ext cx="8229600" cy="85725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DHA </a:t>
            </a:r>
            <a:r>
              <a:rPr lang="en-US" dirty="0" smtClean="0">
                <a:solidFill>
                  <a:schemeClr val="tx1"/>
                </a:solidFill>
              </a:rPr>
              <a:t>YAML File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366" y="599217"/>
            <a:ext cx="8229600" cy="3636967"/>
          </a:xfrm>
        </p:spPr>
        <p:txBody>
          <a:bodyPr>
            <a:normAutofit/>
          </a:bodyPr>
          <a:lstStyle/>
          <a:p>
            <a:r>
              <a:rPr lang="en-CA" altLang="en-US" dirty="0" smtClean="0">
                <a:latin typeface="Arial"/>
                <a:cs typeface="Arial"/>
              </a:rPr>
              <a:t>Simple YAML approach for IPMI Connections.</a:t>
            </a:r>
          </a:p>
          <a:p>
            <a:r>
              <a:rPr lang="en-CA" altLang="en-US" dirty="0" smtClean="0">
                <a:latin typeface="Arial"/>
                <a:cs typeface="Arial"/>
              </a:rPr>
              <a:t>Support random Role to MAC assignment or Custom Install (node-id based)</a:t>
            </a:r>
          </a:p>
          <a:p>
            <a:endParaRPr lang="en-CA" altLang="en-US" dirty="0" smtClean="0">
              <a:latin typeface="Arial"/>
              <a:cs typeface="Arial"/>
            </a:endParaRPr>
          </a:p>
          <a:p>
            <a:endParaRPr lang="en-CA" altLang="en-US" dirty="0">
              <a:latin typeface="Arial"/>
              <a:cs typeface="Arial"/>
            </a:endParaRPr>
          </a:p>
          <a:p>
            <a:endParaRPr lang="en-CA" altLang="en-US" dirty="0">
              <a:latin typeface="Arial"/>
              <a:cs typeface="Arial"/>
            </a:endParaRPr>
          </a:p>
          <a:p>
            <a:endParaRPr lang="en-CA" altLang="en-US" dirty="0">
              <a:latin typeface="Arial"/>
              <a:cs typeface="Arial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0167B64D-182E-7142-A5F4-4D145E57CAF3}" type="datetime1">
              <a:rPr lang="en-CA" smtClean="0"/>
              <a:t>11/06/2015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94900" y="34671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684" y="1576552"/>
            <a:ext cx="5998999" cy="3089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705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DEA </a:t>
            </a:r>
            <a:r>
              <a:rPr lang="en-US" dirty="0" smtClean="0">
                <a:solidFill>
                  <a:schemeClr val="tx1"/>
                </a:solidFill>
              </a:rPr>
              <a:t>YAML File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076" y="889809"/>
            <a:ext cx="8229600" cy="647330"/>
          </a:xfrm>
        </p:spPr>
        <p:txBody>
          <a:bodyPr>
            <a:normAutofit fontScale="92500" lnSpcReduction="20000"/>
          </a:bodyPr>
          <a:lstStyle/>
          <a:p>
            <a:r>
              <a:rPr lang="en-CA" altLang="en-US" dirty="0" smtClean="0">
                <a:latin typeface="Arial"/>
                <a:cs typeface="Arial"/>
              </a:rPr>
              <a:t>DEA Files allow for rapid re-deployment of various configurations (HA, Non-HA, Plugin Features, </a:t>
            </a:r>
            <a:r>
              <a:rPr lang="en-CA" altLang="en-US" dirty="0" err="1" smtClean="0">
                <a:latin typeface="Arial"/>
                <a:cs typeface="Arial"/>
              </a:rPr>
              <a:t>etc</a:t>
            </a:r>
            <a:r>
              <a:rPr lang="en-CA" altLang="en-US" dirty="0" smtClean="0">
                <a:latin typeface="Arial"/>
                <a:cs typeface="Arial"/>
              </a:rPr>
              <a:t>)</a:t>
            </a:r>
          </a:p>
          <a:p>
            <a:endParaRPr lang="en-CA" altLang="en-US" dirty="0">
              <a:latin typeface="Arial"/>
              <a:cs typeface="Arial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0167B64D-182E-7142-A5F4-4D145E57CAF3}" type="datetime1">
              <a:rPr lang="en-CA" smtClean="0"/>
              <a:t>11/06/2015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94900" y="34671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949" y="1670707"/>
            <a:ext cx="6610350" cy="3027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89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Eco-System / Evolution /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altLang="en-US" dirty="0" smtClean="0">
                <a:latin typeface="Arial"/>
                <a:cs typeface="Arial"/>
              </a:rPr>
              <a:t>One of the stated goals of OPNFV is to provide a stream back to upstream providers to allow them to adopt or to change.</a:t>
            </a:r>
          </a:p>
          <a:p>
            <a:pPr lvl="1"/>
            <a:r>
              <a:rPr lang="en-CA" altLang="en-US" dirty="0" smtClean="0">
                <a:latin typeface="Arial"/>
                <a:cs typeface="Arial"/>
              </a:rPr>
              <a:t>Start Demo #3 – Show the </a:t>
            </a:r>
            <a:r>
              <a:rPr lang="en-CA" altLang="en-US" dirty="0" err="1" smtClean="0">
                <a:latin typeface="Arial"/>
                <a:cs typeface="Arial"/>
              </a:rPr>
              <a:t>startup</a:t>
            </a:r>
            <a:r>
              <a:rPr lang="en-CA" altLang="en-US" dirty="0" smtClean="0">
                <a:latin typeface="Arial"/>
                <a:cs typeface="Arial"/>
              </a:rPr>
              <a:t> of the ODL Container method in ARNO vs. Plugin Framework coming </a:t>
            </a:r>
            <a:r>
              <a:rPr lang="en-CA" altLang="en-US" dirty="0" smtClean="0">
                <a:latin typeface="Arial"/>
                <a:cs typeface="Arial"/>
              </a:rPr>
              <a:t>soon.  (time permitting for menu)</a:t>
            </a:r>
            <a:endParaRPr lang="en-CA" altLang="en-US" dirty="0" smtClean="0">
              <a:latin typeface="Arial"/>
              <a:cs typeface="Arial"/>
            </a:endParaRPr>
          </a:p>
          <a:p>
            <a:endParaRPr lang="en-CA" altLang="en-US" dirty="0">
              <a:latin typeface="Arial"/>
              <a:cs typeface="Arial"/>
            </a:endParaRPr>
          </a:p>
          <a:p>
            <a:r>
              <a:rPr lang="en-CA" altLang="en-US" dirty="0" smtClean="0">
                <a:latin typeface="Arial"/>
                <a:cs typeface="Arial"/>
              </a:rPr>
              <a:t>Case Study:</a:t>
            </a:r>
          </a:p>
          <a:p>
            <a:pPr lvl="1"/>
            <a:r>
              <a:rPr lang="en-CA" altLang="en-US" dirty="0" smtClean="0">
                <a:latin typeface="Arial"/>
                <a:cs typeface="Arial"/>
              </a:rPr>
              <a:t>In Arno, we have post-build added the ODL container into the FUEL ISO and use a scripted to put things to together.</a:t>
            </a:r>
            <a:endParaRPr lang="en-CA" altLang="en-US" dirty="0">
              <a:latin typeface="Arial"/>
              <a:cs typeface="Arial"/>
            </a:endParaRPr>
          </a:p>
          <a:p>
            <a:pPr marL="457200" lvl="1" indent="0">
              <a:buNone/>
            </a:pPr>
            <a:endParaRPr lang="en-CA" altLang="en-US" dirty="0" smtClean="0">
              <a:latin typeface="Arial"/>
              <a:cs typeface="Arial"/>
            </a:endParaRPr>
          </a:p>
          <a:p>
            <a:pPr lvl="1">
              <a:buFontTx/>
              <a:buChar char="-"/>
            </a:pPr>
            <a:r>
              <a:rPr lang="en-CA" altLang="en-US" dirty="0" smtClean="0">
                <a:latin typeface="Arial"/>
                <a:cs typeface="Arial"/>
              </a:rPr>
              <a:t>Going forwards – we can see that coming from </a:t>
            </a:r>
            <a:r>
              <a:rPr lang="en-CA" altLang="en-US" dirty="0" smtClean="0">
                <a:latin typeface="Arial"/>
                <a:cs typeface="Arial"/>
              </a:rPr>
              <a:t>FUEL</a:t>
            </a:r>
            <a:r>
              <a:rPr lang="en-CA" altLang="en-US" dirty="0" smtClean="0">
                <a:latin typeface="Arial"/>
                <a:cs typeface="Arial"/>
              </a:rPr>
              <a:t>, </a:t>
            </a:r>
            <a:r>
              <a:rPr lang="en-CA" altLang="en-US" dirty="0" smtClean="0">
                <a:latin typeface="Arial"/>
                <a:cs typeface="Arial"/>
              </a:rPr>
              <a:t>they have created a “plugin framework” and added the ODL as a function that can be enabled during deployment</a:t>
            </a:r>
          </a:p>
          <a:p>
            <a:pPr marL="914400" lvl="2" indent="0">
              <a:buNone/>
            </a:pPr>
            <a:r>
              <a:rPr lang="en-CA" altLang="en-US" dirty="0" smtClean="0">
                <a:latin typeface="Arial"/>
                <a:cs typeface="Arial"/>
              </a:rPr>
              <a:t>			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0167B64D-182E-7142-A5F4-4D145E57CAF3}" type="datetime1">
              <a:rPr lang="en-CA" smtClean="0"/>
              <a:t>11/06/2015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94900" y="34671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98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3600" dirty="0" smtClean="0"/>
              <a:t>We need you! </a:t>
            </a:r>
            <a:endParaRPr lang="en-US" sz="3600" dirty="0">
              <a:sym typeface="Wingdings" panose="05000000000000000000" pitchFamily="2" charset="2"/>
            </a:endParaRPr>
          </a:p>
          <a:p>
            <a:pPr algn="ctr"/>
            <a:r>
              <a:rPr lang="en-US" sz="3600" dirty="0" smtClean="0">
                <a:sym typeface="Wingdings" panose="05000000000000000000" pitchFamily="2" charset="2"/>
              </a:rPr>
              <a:t>Integrators, Developers, Testers,  we have a lot </a:t>
            </a:r>
            <a:r>
              <a:rPr lang="en-US" sz="3600" dirty="0" smtClean="0">
                <a:sym typeface="Wingdings" panose="05000000000000000000" pitchFamily="2" charset="2"/>
              </a:rPr>
              <a:t>to </a:t>
            </a:r>
            <a:r>
              <a:rPr lang="en-US" sz="3600" dirty="0" smtClean="0">
                <a:sym typeface="Wingdings" panose="05000000000000000000" pitchFamily="2" charset="2"/>
              </a:rPr>
              <a:t>get done and there is so much to learn!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D1240CD-5308-6D44-AEBF-1A6519B9ECDA}" type="datetime1">
              <a:rPr lang="en-CA" smtClean="0"/>
              <a:t>11/06/2015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21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861441" y="662638"/>
            <a:ext cx="6124904" cy="3607697"/>
          </a:xfrm>
          <a:prstGeom prst="rect">
            <a:avLst/>
          </a:prstGeom>
        </p:spPr>
        <p:txBody>
          <a:bodyPr anchor="t"/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i="0" kern="1200" baseline="0">
                <a:solidFill>
                  <a:srgbClr val="373A36"/>
                </a:solidFill>
                <a:latin typeface="Helvetica Neue Light"/>
                <a:ea typeface="+mj-ea"/>
                <a:cs typeface="Helvetica Neue Light"/>
              </a:defRPr>
            </a:lvl1pPr>
          </a:lstStyle>
          <a:p>
            <a:r>
              <a:rPr lang="en-US" sz="3600" dirty="0" smtClean="0">
                <a:solidFill>
                  <a:schemeClr val="tx1"/>
                </a:solidFill>
              </a:rPr>
              <a:t>Getting Down to Business</a:t>
            </a:r>
          </a:p>
          <a:p>
            <a:pPr marL="571500" indent="-571500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What is in Arno?</a:t>
            </a:r>
          </a:p>
          <a:p>
            <a:pPr marL="571500" indent="-571500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Fuel Deployment Demo?</a:t>
            </a:r>
          </a:p>
          <a:p>
            <a:pPr marL="571500" indent="-571500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Why is this important?</a:t>
            </a:r>
          </a:p>
          <a:p>
            <a:pPr marL="571500" indent="-571500">
              <a:buFont typeface="Arial"/>
              <a:buChar char="•"/>
            </a:pPr>
            <a:r>
              <a:rPr lang="en-US" sz="2400" dirty="0" smtClean="0"/>
              <a:t>Eco-System and Evolution</a:t>
            </a:r>
          </a:p>
          <a:p>
            <a:pPr marL="571500" indent="-571500">
              <a:buFont typeface="Arial"/>
              <a:buChar char="•"/>
            </a:pPr>
            <a:r>
              <a:rPr lang="en-US" sz="2400" dirty="0" smtClean="0"/>
              <a:t>Where do we go from here?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003" y="1195293"/>
            <a:ext cx="2392807" cy="2363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20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Getting Started – What is in ARNO?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dirty="0" smtClean="0">
                <a:latin typeface="Arial"/>
                <a:cs typeface="Arial"/>
              </a:rPr>
              <a:t>GOAL: The goal of the ARNO release was to provide a baseline platform to enable the community to have a common platform(s) to begin their development work from.</a:t>
            </a:r>
          </a:p>
          <a:p>
            <a:pPr lvl="1"/>
            <a:r>
              <a:rPr lang="en-CA" altLang="en-US" dirty="0" smtClean="0">
                <a:latin typeface="Arial"/>
                <a:cs typeface="Arial"/>
              </a:rPr>
              <a:t>This includes providing a framework for:</a:t>
            </a:r>
          </a:p>
          <a:p>
            <a:pPr lvl="2"/>
            <a:r>
              <a:rPr lang="en-CA" altLang="en-US" dirty="0" smtClean="0">
                <a:latin typeface="Arial"/>
                <a:cs typeface="Arial"/>
              </a:rPr>
              <a:t>Continuous Integration</a:t>
            </a:r>
          </a:p>
          <a:p>
            <a:pPr lvl="2"/>
            <a:r>
              <a:rPr lang="en-CA" altLang="en-US" dirty="0" smtClean="0">
                <a:latin typeface="Arial"/>
                <a:cs typeface="Arial"/>
              </a:rPr>
              <a:t>Testing and Verification</a:t>
            </a:r>
          </a:p>
          <a:p>
            <a:pPr lvl="2"/>
            <a:r>
              <a:rPr lang="en-CA" altLang="en-US" dirty="0" smtClean="0">
                <a:latin typeface="Arial"/>
                <a:cs typeface="Arial"/>
              </a:rPr>
              <a:t>Feedback Loop to upstream providers for features/improvements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0167B64D-182E-7142-A5F4-4D145E57CAF3}" type="datetime1">
              <a:rPr lang="en-CA" smtClean="0"/>
              <a:t>11/06/2015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94900" y="34671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81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Breakdown of Arno: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3814"/>
            <a:ext cx="8229600" cy="3640809"/>
          </a:xfrm>
        </p:spPr>
        <p:txBody>
          <a:bodyPr>
            <a:normAutofit fontScale="55000" lnSpcReduction="20000"/>
          </a:bodyPr>
          <a:lstStyle/>
          <a:p>
            <a:r>
              <a:rPr lang="en-CA" altLang="en-US" dirty="0" smtClean="0">
                <a:latin typeface="Arial"/>
                <a:cs typeface="Arial"/>
              </a:rPr>
              <a:t>Arno deliverables include:</a:t>
            </a:r>
          </a:p>
          <a:p>
            <a:pPr lvl="1"/>
            <a:r>
              <a:rPr lang="en-CA" altLang="en-US" dirty="0" smtClean="0">
                <a:latin typeface="Arial"/>
                <a:cs typeface="Arial"/>
              </a:rPr>
              <a:t>Build System:</a:t>
            </a:r>
          </a:p>
          <a:p>
            <a:pPr lvl="2"/>
            <a:r>
              <a:rPr lang="en-CA" altLang="en-US" dirty="0">
                <a:latin typeface="Arial"/>
                <a:cs typeface="Arial"/>
              </a:rPr>
              <a:t>Using common tool set, we have created an environment that any contributor can add / modify / replace code to the project and have that code tested and verified within a pre-existing CI pipeline.</a:t>
            </a:r>
          </a:p>
          <a:p>
            <a:pPr lvl="3"/>
            <a:r>
              <a:rPr lang="en-CA" altLang="en-US" dirty="0" smtClean="0">
                <a:latin typeface="Arial"/>
                <a:cs typeface="Arial"/>
              </a:rPr>
              <a:t>Start Demo #1 – Load Patch for Lithium ODL into branch, merge and see CI system begin to Build and Test.</a:t>
            </a:r>
            <a:endParaRPr lang="en-CA" altLang="en-US" dirty="0" smtClean="0">
              <a:latin typeface="Arial"/>
              <a:cs typeface="Arial"/>
            </a:endParaRPr>
          </a:p>
          <a:p>
            <a:pPr lvl="1"/>
            <a:r>
              <a:rPr lang="en-CA" altLang="en-US" dirty="0" smtClean="0">
                <a:latin typeface="Arial"/>
                <a:cs typeface="Arial"/>
              </a:rPr>
              <a:t>VIM Installers:</a:t>
            </a:r>
          </a:p>
          <a:p>
            <a:pPr lvl="2"/>
            <a:r>
              <a:rPr lang="en-CA" altLang="en-US" dirty="0">
                <a:latin typeface="Arial"/>
                <a:cs typeface="Arial"/>
              </a:rPr>
              <a:t>ARNO delivers two VIM installers.  FOREMAN and FUEL.  The focus for today will be on the FUEL </a:t>
            </a:r>
            <a:r>
              <a:rPr lang="en-CA" altLang="en-US" dirty="0" smtClean="0">
                <a:latin typeface="Arial"/>
                <a:cs typeface="Arial"/>
              </a:rPr>
              <a:t>deployment</a:t>
            </a:r>
          </a:p>
          <a:p>
            <a:pPr lvl="2"/>
            <a:r>
              <a:rPr lang="en-CA" altLang="en-US" dirty="0" smtClean="0">
                <a:latin typeface="Arial"/>
                <a:cs typeface="Arial"/>
              </a:rPr>
              <a:t>Within FUEL, we have introduced the following as well:</a:t>
            </a:r>
          </a:p>
          <a:p>
            <a:pPr lvl="3"/>
            <a:r>
              <a:rPr lang="en-CA" altLang="en-US" dirty="0" smtClean="0">
                <a:latin typeface="Arial"/>
                <a:cs typeface="Arial"/>
              </a:rPr>
              <a:t>DEA – Deployment Environment Adapters</a:t>
            </a:r>
          </a:p>
          <a:p>
            <a:pPr lvl="3"/>
            <a:r>
              <a:rPr lang="en-CA" altLang="en-US" dirty="0" smtClean="0">
                <a:latin typeface="Arial"/>
                <a:cs typeface="Arial"/>
              </a:rPr>
              <a:t>DHA – Deployment Hardware Adapters</a:t>
            </a:r>
          </a:p>
          <a:p>
            <a:pPr lvl="3"/>
            <a:r>
              <a:rPr lang="en-CA" altLang="en-US" dirty="0" smtClean="0">
                <a:latin typeface="Arial"/>
                <a:cs typeface="Arial"/>
              </a:rPr>
              <a:t>Puppet Injection method (pre-deploy.sh)</a:t>
            </a:r>
          </a:p>
          <a:p>
            <a:pPr lvl="3"/>
            <a:r>
              <a:rPr lang="en-CA" altLang="en-US" dirty="0" smtClean="0">
                <a:latin typeface="Arial"/>
                <a:cs typeface="Arial"/>
              </a:rPr>
              <a:t>Start Demo #2 – Login to a FUEL console, kic</a:t>
            </a:r>
            <a:r>
              <a:rPr lang="en-CA" altLang="en-US" dirty="0" smtClean="0">
                <a:latin typeface="Arial"/>
                <a:cs typeface="Arial"/>
              </a:rPr>
              <a:t>k off a deployment (small deployment 1:1)</a:t>
            </a:r>
            <a:endParaRPr lang="en-CA" altLang="en-US" dirty="0" smtClean="0">
              <a:latin typeface="Arial"/>
              <a:cs typeface="Arial"/>
            </a:endParaRPr>
          </a:p>
          <a:p>
            <a:pPr lvl="1"/>
            <a:r>
              <a:rPr lang="en-CA" altLang="en-US" dirty="0" smtClean="0">
                <a:latin typeface="Arial"/>
                <a:cs typeface="Arial"/>
              </a:rPr>
              <a:t>CI Pipeline:</a:t>
            </a:r>
          </a:p>
          <a:p>
            <a:pPr lvl="2"/>
            <a:r>
              <a:rPr lang="en-CA" altLang="en-US" dirty="0" smtClean="0">
                <a:latin typeface="Arial"/>
                <a:cs typeface="Arial"/>
              </a:rPr>
              <a:t>Arno delivers an distributed CI pipeline:</a:t>
            </a:r>
          </a:p>
          <a:p>
            <a:pPr lvl="3"/>
            <a:r>
              <a:rPr lang="en-CA" altLang="en-US" dirty="0" smtClean="0">
                <a:latin typeface="Arial"/>
                <a:cs typeface="Arial"/>
              </a:rPr>
              <a:t>Multiple Community labs that enable the nightly testing and verification of additions / changes </a:t>
            </a:r>
          </a:p>
          <a:p>
            <a:pPr lvl="3"/>
            <a:r>
              <a:rPr lang="en-CA" altLang="en-US" dirty="0" smtClean="0">
                <a:latin typeface="Arial"/>
                <a:cs typeface="Arial"/>
              </a:rPr>
              <a:t>This allows for a broad coverage of different Datacenter Layouts and Hardware Combinations to  be tested than a single DC could.</a:t>
            </a:r>
            <a:endParaRPr lang="en-CA" altLang="en-US" dirty="0">
              <a:latin typeface="Arial"/>
              <a:cs typeface="Arial"/>
            </a:endParaRPr>
          </a:p>
          <a:p>
            <a:pPr lvl="1"/>
            <a:endParaRPr lang="en-CA" altLang="en-US" dirty="0" smtClean="0">
              <a:latin typeface="Arial"/>
              <a:cs typeface="Arial"/>
            </a:endParaRPr>
          </a:p>
          <a:p>
            <a:pPr lvl="3"/>
            <a:endParaRPr lang="en-CA" altLang="en-US" dirty="0" smtClean="0">
              <a:latin typeface="Arial"/>
              <a:cs typeface="Arial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0167B64D-182E-7142-A5F4-4D145E57CAF3}" type="datetime1">
              <a:rPr lang="en-CA" smtClean="0"/>
              <a:t>11/06/2015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94900" y="34671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47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780" y="72915"/>
            <a:ext cx="8229600" cy="707478"/>
          </a:xfrm>
        </p:spPr>
        <p:txBody>
          <a:bodyPr/>
          <a:lstStyle/>
          <a:p>
            <a:r>
              <a:rPr lang="en-US" dirty="0" smtClean="0"/>
              <a:t>Arno Diagram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D1240CD-5308-6D44-AEBF-1A6519B9ECDA}" type="datetime1">
              <a:rPr lang="en-CA" smtClean="0"/>
              <a:t>11/06/2015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893003" y="822126"/>
            <a:ext cx="3425763" cy="1040525"/>
            <a:chOff x="673274" y="930165"/>
            <a:chExt cx="3757116" cy="1281543"/>
          </a:xfrm>
        </p:grpSpPr>
        <p:sp>
          <p:nvSpPr>
            <p:cNvPr id="7" name="Oval 6"/>
            <p:cNvSpPr/>
            <p:nvPr/>
          </p:nvSpPr>
          <p:spPr>
            <a:xfrm>
              <a:off x="2194314" y="1092356"/>
              <a:ext cx="2236076" cy="111935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Opendaylight</a:t>
              </a:r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673274" y="930165"/>
              <a:ext cx="1939159" cy="111935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Openstack</a:t>
              </a:r>
              <a:endParaRPr lang="en-US" dirty="0"/>
            </a:p>
          </p:txBody>
        </p:sp>
      </p:grpSp>
      <p:sp>
        <p:nvSpPr>
          <p:cNvPr id="8" name="Down Arrow 7"/>
          <p:cNvSpPr/>
          <p:nvPr/>
        </p:nvSpPr>
        <p:spPr>
          <a:xfrm>
            <a:off x="1992632" y="1915504"/>
            <a:ext cx="1103586" cy="37837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40971" y="2388461"/>
            <a:ext cx="1683681" cy="54392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FUEL 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2674500" y="2388461"/>
            <a:ext cx="1858087" cy="54392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FOREMAN 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630612" y="3578769"/>
            <a:ext cx="4572000" cy="35472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OPNFV ARNO Release </a:t>
            </a:r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>
            <a:off x="1992632" y="3121572"/>
            <a:ext cx="1103586" cy="37837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984530" y="2475757"/>
            <a:ext cx="2602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Upstream Installer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67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VIM Installers – FUEL Overview Demo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dirty="0" smtClean="0">
                <a:latin typeface="Arial"/>
                <a:cs typeface="Arial"/>
              </a:rPr>
              <a:t>In this Demo, we will show the following:</a:t>
            </a:r>
          </a:p>
          <a:p>
            <a:pPr lvl="1"/>
            <a:r>
              <a:rPr lang="en-CA" altLang="en-US" dirty="0" smtClean="0">
                <a:latin typeface="Arial"/>
                <a:cs typeface="Arial"/>
              </a:rPr>
              <a:t>A sample FUEL GUI that is up and running</a:t>
            </a:r>
          </a:p>
          <a:p>
            <a:pPr lvl="1"/>
            <a:r>
              <a:rPr lang="en-CA" altLang="en-US" dirty="0" smtClean="0">
                <a:latin typeface="Arial"/>
                <a:cs typeface="Arial"/>
              </a:rPr>
              <a:t>Creation of a Deployment Environment</a:t>
            </a:r>
          </a:p>
          <a:p>
            <a:pPr lvl="2"/>
            <a:r>
              <a:rPr lang="en-CA" altLang="en-US" dirty="0">
                <a:latin typeface="Arial"/>
                <a:cs typeface="Arial"/>
              </a:rPr>
              <a:t>Show off the OPNFV Puppet Module Inclusion </a:t>
            </a:r>
            <a:r>
              <a:rPr lang="en-CA" altLang="en-US" dirty="0" smtClean="0">
                <a:latin typeface="Arial"/>
                <a:cs typeface="Arial"/>
              </a:rPr>
              <a:t>Method</a:t>
            </a:r>
          </a:p>
          <a:p>
            <a:pPr lvl="1"/>
            <a:r>
              <a:rPr lang="en-CA" altLang="en-US" dirty="0" smtClean="0">
                <a:latin typeface="Arial"/>
                <a:cs typeface="Arial"/>
              </a:rPr>
              <a:t>Kick off the deployment of the ARNO release and let this </a:t>
            </a:r>
            <a:r>
              <a:rPr lang="en-CA" altLang="en-US" dirty="0" smtClean="0">
                <a:latin typeface="Arial"/>
                <a:cs typeface="Arial"/>
              </a:rPr>
              <a:t>run</a:t>
            </a:r>
            <a:endParaRPr lang="en-CA" altLang="en-US" dirty="0" smtClean="0">
              <a:latin typeface="Arial"/>
              <a:cs typeface="Arial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0167B64D-182E-7142-A5F4-4D145E57CAF3}" type="datetime1">
              <a:rPr lang="en-CA" smtClean="0"/>
              <a:t>11/06/2015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94900" y="34671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80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BUILD SYSTEM  / CI PIPELINE - DEMONSTRATION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dirty="0" smtClean="0">
                <a:latin typeface="Arial"/>
                <a:cs typeface="Arial"/>
              </a:rPr>
              <a:t>On the following screen, we are doing to do some fun things:</a:t>
            </a:r>
          </a:p>
          <a:p>
            <a:r>
              <a:rPr lang="en-CA" altLang="en-US" dirty="0" smtClean="0">
                <a:latin typeface="Arial"/>
                <a:cs typeface="Arial"/>
              </a:rPr>
              <a:t>In this demo, we will show the following:</a:t>
            </a:r>
          </a:p>
          <a:p>
            <a:pPr lvl="1"/>
            <a:r>
              <a:rPr lang="en-CA" altLang="en-US" dirty="0" smtClean="0">
                <a:latin typeface="Arial"/>
                <a:cs typeface="Arial"/>
              </a:rPr>
              <a:t>Pulling down the repo.</a:t>
            </a:r>
          </a:p>
          <a:p>
            <a:pPr lvl="1"/>
            <a:r>
              <a:rPr lang="en-CA" altLang="en-US" dirty="0" smtClean="0">
                <a:latin typeface="Arial"/>
                <a:cs typeface="Arial"/>
              </a:rPr>
              <a:t>Drop in the Lithium RC of ODL into the source code</a:t>
            </a:r>
          </a:p>
          <a:p>
            <a:pPr lvl="1"/>
            <a:r>
              <a:rPr lang="en-CA" altLang="en-US" dirty="0" smtClean="0">
                <a:latin typeface="Arial"/>
                <a:cs typeface="Arial"/>
              </a:rPr>
              <a:t>Commit our change and watch the Verify, Build and (maybe) Deploy get started</a:t>
            </a:r>
          </a:p>
          <a:p>
            <a:pPr lvl="2"/>
            <a:r>
              <a:rPr lang="en-CA" altLang="en-US" dirty="0" smtClean="0">
                <a:latin typeface="Arial"/>
                <a:cs typeface="Arial"/>
              </a:rPr>
              <a:t>&lt;DASM – for the purpose of the demo, we wont wait for the build to finish, just show the Jenkins jobs picking it up and doing “Something” to a lab somewhere&gt;</a:t>
            </a:r>
          </a:p>
          <a:p>
            <a:pPr lvl="2"/>
            <a:endParaRPr lang="en-CA" altLang="en-US" dirty="0" smtClean="0">
              <a:latin typeface="Arial"/>
              <a:cs typeface="Arial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0167B64D-182E-7142-A5F4-4D145E57CAF3}" type="datetime1">
              <a:rPr lang="en-CA" smtClean="0"/>
              <a:t>11/06/2015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94900" y="34671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64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 little more about CI Pipeline / DEA / DHA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dirty="0" smtClean="0">
                <a:latin typeface="Arial"/>
                <a:cs typeface="Arial"/>
              </a:rPr>
              <a:t>The goal of a CI Pipeline is to allow a “hands-off” verification of changes/commits to the master (we use single stream development).</a:t>
            </a:r>
          </a:p>
          <a:p>
            <a:pPr lvl="1"/>
            <a:r>
              <a:rPr lang="en-CA" altLang="en-US" dirty="0" smtClean="0">
                <a:latin typeface="Arial"/>
                <a:cs typeface="Arial"/>
              </a:rPr>
              <a:t>Since we have many different Hardware and Environment types, a “YAML Based” adapter for both has been setup.</a:t>
            </a:r>
          </a:p>
          <a:p>
            <a:pPr lvl="1"/>
            <a:r>
              <a:rPr lang="en-CA" altLang="en-US" dirty="0" smtClean="0">
                <a:latin typeface="Arial"/>
                <a:cs typeface="Arial"/>
              </a:rPr>
              <a:t>&lt;DASM – Show and outlined the TWO YAML files&gt;</a:t>
            </a:r>
            <a:endParaRPr lang="en-CA" altLang="en-US" dirty="0">
              <a:latin typeface="Arial"/>
              <a:cs typeface="Arial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0167B64D-182E-7142-A5F4-4D145E57CAF3}" type="datetime1">
              <a:rPr lang="en-CA" smtClean="0"/>
              <a:t>11/06/2015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94900" y="34671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53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056" y="2823560"/>
            <a:ext cx="2498605" cy="1770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CI Pipeline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6853663"/>
              </p:ext>
            </p:extLst>
          </p:nvPr>
        </p:nvGraphicFramePr>
        <p:xfrm>
          <a:off x="457200" y="1200150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D1240CD-5308-6D44-AEBF-1A6519B9ECDA}" type="datetime1">
              <a:rPr lang="en-CA" smtClean="0"/>
              <a:t>11/06/2015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54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PNFV Colours">
      <a:dk1>
        <a:srgbClr val="373A36"/>
      </a:dk1>
      <a:lt1>
        <a:sysClr val="window" lastClr="FFFFFF"/>
      </a:lt1>
      <a:dk2>
        <a:srgbClr val="00B0B9"/>
      </a:dk2>
      <a:lt2>
        <a:srgbClr val="EEECE1"/>
      </a:lt2>
      <a:accent1>
        <a:srgbClr val="00B0B9"/>
      </a:accent1>
      <a:accent2>
        <a:srgbClr val="00594F"/>
      </a:accent2>
      <a:accent3>
        <a:srgbClr val="007864"/>
      </a:accent3>
      <a:accent4>
        <a:srgbClr val="26D07C"/>
      </a:accent4>
      <a:accent5>
        <a:srgbClr val="A1D884"/>
      </a:accent5>
      <a:accent6>
        <a:srgbClr val="FFFFFF"/>
      </a:accent6>
      <a:hlink>
        <a:srgbClr val="00B0B9"/>
      </a:hlink>
      <a:folHlink>
        <a:srgbClr val="0059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5540</TotalTime>
  <Words>783</Words>
  <Application>Microsoft Office PowerPoint</Application>
  <PresentationFormat>On-screen Show (16:9)</PresentationFormat>
  <Paragraphs>110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Custom Design</vt:lpstr>
      <vt:lpstr>PowerPoint Presentation</vt:lpstr>
      <vt:lpstr>PowerPoint Presentation</vt:lpstr>
      <vt:lpstr>Getting Started – What is in ARNO?</vt:lpstr>
      <vt:lpstr>Breakdown of Arno:</vt:lpstr>
      <vt:lpstr>Arno Diagram</vt:lpstr>
      <vt:lpstr>VIM Installers – FUEL Overview Demo</vt:lpstr>
      <vt:lpstr>BUILD SYSTEM  / CI PIPELINE - DEMONSTRATION</vt:lpstr>
      <vt:lpstr>A little more about CI Pipeline / DEA / DHA</vt:lpstr>
      <vt:lpstr>Distributed CI Pipeline</vt:lpstr>
      <vt:lpstr>DHA YAML File Example</vt:lpstr>
      <vt:lpstr>DEA YAML File Example</vt:lpstr>
      <vt:lpstr>Eco-System / Evolution / Future</vt:lpstr>
      <vt:lpstr>Conclusion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Cohen</dc:creator>
  <cp:lastModifiedBy>Daniel Smith</cp:lastModifiedBy>
  <cp:revision>79</cp:revision>
  <dcterms:created xsi:type="dcterms:W3CDTF">2014-08-28T16:51:48Z</dcterms:created>
  <dcterms:modified xsi:type="dcterms:W3CDTF">2015-06-12T01:07:23Z</dcterms:modified>
</cp:coreProperties>
</file>